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2BB46-56BA-4908-BA76-3872E85A980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2191F-374A-42BD-93DE-BB3374BAA1B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7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0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1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7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8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4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7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0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4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28AC-6048-468F-B0C7-3264387BDC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3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2ahUKEwj0v6KN043hAhWHKFAKHcGiBGcQjRx6BAgBEAU&amp;url=https://www.zonnepanelen-weetjes.nl/blog/pv-panelen/&amp;psig=AOvVaw08RD95cxyMS4DNraVrb3bW&amp;ust=155306577302279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google.nl/url?sa=i&amp;rct=j&amp;q=&amp;esrc=s&amp;source=images&amp;cd=&amp;cad=rja&amp;uact=8&amp;ved=2ahUKEwj0v6KN043hAhWHKFAKHcGiBGcQjRx6BAgBEAU&amp;url=https://www.zonnepanelen-weetjes.nl/blog/pv-panelen/&amp;psig=AOvVaw08RD95cxyMS4DNraVrb3bW&amp;ust=1553065773022798" TargetMode="External"/><Relationship Id="rId7" Type="http://schemas.openxmlformats.org/officeDocument/2006/relationships/hyperlink" Target="https://www.google.nl/imgres?imgurl=https://io.uitdatabank.be/images/027528a3-1ccb-4609-9ee2-d0ce233b460b.jpeg?maxwidth%3D1200%26maxheight%3D900&amp;imgrefurl=https://www.uitinvlaanderen.be/agenda/e/klussen-voor-beginners-elektriciteit/54b1bd52-6c41-49fb-98b8-5496533c4b5e&amp;docid=S3hfoGTHd_AG7M&amp;tbnid=4IG6a6muQg6wSM:&amp;vet=1&amp;w=736&amp;h=900&amp;bih=931&amp;biw=1920&amp;ved=2ahUKEwikrNLEp5DhAhVIZ1AKHUjODeUQxiAoAXoECAEQFQ&amp;iact=c&amp;ictx=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www.google.nl/url?sa=i&amp;rct=j&amp;q=&amp;esrc=s&amp;source=images&amp;cd=&amp;cad=rja&amp;uact=8&amp;ved=2ahUKEwi-ke2u4Y3hAhXDCuwKHZhBDdgQjRx6BAgBEAU&amp;url=http://rijksmonumenten.nl/monument/508118/zorg-en-genot:-woonhuis/terneuzen/&amp;psig=AOvVaw0vUT5jOeQs94jn-s73ZFb5&amp;ust=1553069566242771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jpeg"/><Relationship Id="rId9" Type="http://schemas.openxmlformats.org/officeDocument/2006/relationships/hyperlink" Target="https://www.google.nl/imgres?imgurl=https://cdn.pixabay.com/photo/2014/04/02/11/12/lightning-305555_640.png&amp;imgrefurl=https://pixabay.com/nl/bliksem-bout-geel-energie-vermogen-305555/&amp;docid=Sp60W7gDzNGLFM&amp;tbnid=C6tRkf2jl6cxPM:&amp;vet=1&amp;w=591&amp;h=640&amp;bih=931&amp;biw=1920&amp;ved=2ahUKEwiapvrBp5DhAhVQLFAKHS_PCGcQxiAoAnoECAEQFg&amp;iact=c&amp;ictx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2ahUKEwi-ke2u4Y3hAhXDCuwKHZhBDdgQjRx6BAgBEAU&amp;url=http://rijksmonumenten.nl/monument/508118/zorg-en-genot:-woonhuis/terneuzen/&amp;psig=AOvVaw0vUT5jOeQs94jn-s73ZFb5&amp;ust=155306956624277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2ahUKEwi-ke2u4Y3hAhXDCuwKHZhBDdgQjRx6BAgBEAU&amp;url=http://rijksmonumenten.nl/monument/508118/zorg-en-genot:-woonhuis/terneuzen/&amp;psig=AOvVaw0vUT5jOeQs94jn-s73ZFb5&amp;ust=155306956624277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19672" y="4005064"/>
            <a:ext cx="5720680" cy="1224136"/>
          </a:xfrm>
        </p:spPr>
        <p:txBody>
          <a:bodyPr>
            <a:noAutofit/>
          </a:bodyPr>
          <a:lstStyle/>
          <a:p>
            <a:r>
              <a:rPr lang="nl-NL" sz="2400" b="1" dirty="0" smtClean="0">
                <a:solidFill>
                  <a:schemeClr val="tx1"/>
                </a:solidFill>
              </a:rPr>
              <a:t>Informatie over inschrijven en toerekenen geproduceerde elektriciteit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09" y="1124744"/>
            <a:ext cx="3672408" cy="2651479"/>
          </a:xfrm>
          <a:prstGeom prst="rect">
            <a:avLst/>
          </a:prstGeom>
        </p:spPr>
      </p:pic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1</a:t>
            </a:fld>
            <a:endParaRPr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856272" y="1530517"/>
            <a:ext cx="7460144" cy="4516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Voorbeeld productie van elektriciteit</a:t>
            </a:r>
            <a:endParaRPr lang="en-US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00808"/>
            <a:ext cx="1478544" cy="1068479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 descr="Afbeeldingsresultaat voor pv-installati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68960"/>
            <a:ext cx="2557462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427984" y="1988840"/>
            <a:ext cx="345638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Productie gemiddeld 90.000 kWh / jaar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Afhankelijk van het aantal </a:t>
            </a:r>
            <a:r>
              <a:rPr lang="nl-NL" sz="1400" dirty="0" err="1" smtClean="0"/>
              <a:t>zon-uren</a:t>
            </a:r>
            <a:r>
              <a:rPr lang="nl-NL" sz="1400" dirty="0" smtClean="0"/>
              <a:t> is de </a:t>
            </a:r>
            <a:r>
              <a:rPr lang="nl-NL" sz="1400" b="1" dirty="0" smtClean="0"/>
              <a:t>werkelijke productie hoger of lager</a:t>
            </a:r>
          </a:p>
          <a:p>
            <a:endParaRPr lang="nl-NL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Gemiddeld aantal </a:t>
            </a:r>
            <a:r>
              <a:rPr lang="nl-NL" sz="1400" dirty="0" err="1" smtClean="0"/>
              <a:t>zon-uren</a:t>
            </a:r>
            <a:r>
              <a:rPr lang="nl-NL" sz="1400" dirty="0" smtClean="0"/>
              <a:t> is 1639 uur per jaar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Het jaar 2018 had extreem veel zonuren (met 2090 uur 28% meer dan gemiddeld)</a:t>
            </a:r>
          </a:p>
          <a:p>
            <a:endParaRPr lang="nl-NL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 smtClean="0"/>
              <a:t>De totale productie 90.000 kWh wordt uitgegeven voor afname door de leden.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043608" y="5229200"/>
            <a:ext cx="2557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PV-Installatie op dak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514336" y="4653136"/>
            <a:ext cx="3370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Over de werkelijk geproduceerde elektriciteit kunnen afnemende leden energiebelasting terugkrijgen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403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856272" y="1530517"/>
            <a:ext cx="7460144" cy="4516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 toerekening aan leden</a:t>
            </a:r>
            <a:endParaRPr lang="en-US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00808"/>
            <a:ext cx="1478544" cy="1068479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4DEF28AC-6048-468F-B0C7-3264387BDC5A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Afbeeldingsresultaat voor pv-installati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3068960"/>
            <a:ext cx="144284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427984" y="1715596"/>
            <a:ext cx="345638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Een lid heeft bijv. voor </a:t>
            </a:r>
            <a:r>
              <a:rPr lang="nl-NL" sz="1600" b="1" dirty="0" smtClean="0"/>
              <a:t>1.800 kWh per jaar</a:t>
            </a:r>
            <a:r>
              <a:rPr lang="nl-NL" sz="1600" dirty="0" smtClean="0"/>
              <a:t> ingeschreven:</a:t>
            </a:r>
          </a:p>
          <a:p>
            <a:endParaRPr lang="nl-NL" sz="1000" dirty="0"/>
          </a:p>
          <a:p>
            <a:r>
              <a:rPr lang="nl-NL" sz="1600" dirty="0" smtClean="0"/>
              <a:t>EC-BR rekent dit toe inclusief jaarlijkse fluctuaties in </a:t>
            </a:r>
            <a:r>
              <a:rPr lang="nl-NL" sz="1600" dirty="0" err="1" smtClean="0"/>
              <a:t>zon-uren</a:t>
            </a:r>
            <a:r>
              <a:rPr lang="nl-NL" sz="1600" dirty="0" smtClean="0"/>
              <a:t> (werkelijke jaarlijkse toerekening )</a:t>
            </a:r>
          </a:p>
          <a:p>
            <a:endParaRPr lang="nl-NL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smtClean="0"/>
              <a:t>Goed zon jaar bijv. 2.000 kWh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smtClean="0"/>
              <a:t>Slecht zon jaar bijv. 1.500 kWh</a:t>
            </a:r>
          </a:p>
          <a:p>
            <a:endParaRPr lang="nl-NL" sz="1000" dirty="0"/>
          </a:p>
          <a:p>
            <a:r>
              <a:rPr lang="nl-NL" sz="1600" dirty="0" smtClean="0"/>
              <a:t>Elektriciteit wordt geleverd via eigen energiebedrijf lid.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427984" y="4437113"/>
            <a:ext cx="337003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Zolang je meer hebt verbruikt dan de werkelijke jaarlijkse toerekening, kan je over de volledige toerekening energiebelasting terugkrijgen*. </a:t>
            </a:r>
          </a:p>
          <a:p>
            <a:endParaRPr lang="nl-NL" sz="1000" b="1" dirty="0"/>
          </a:p>
          <a:p>
            <a:r>
              <a:rPr lang="nl-NL" sz="1000" dirty="0" smtClean="0"/>
              <a:t>* Hiervan gaat een gedeelte naar EC-BR ter dekking van de financieringslasten etc.</a:t>
            </a:r>
            <a:endParaRPr lang="en-US" sz="1000" dirty="0"/>
          </a:p>
        </p:txBody>
      </p:sp>
      <p:pic>
        <p:nvPicPr>
          <p:cNvPr id="12" name="Picture 2" descr="Afbeeldingsresultaat voor woonhui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71" y="4437113"/>
            <a:ext cx="144363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ebogen pijl 8"/>
          <p:cNvSpPr/>
          <p:nvPr/>
        </p:nvSpPr>
        <p:spPr>
          <a:xfrm rot="5400000">
            <a:off x="2809999" y="3519317"/>
            <a:ext cx="720693" cy="684076"/>
          </a:xfrm>
          <a:prstGeom prst="ben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2" descr="Gerelateerde afbeeldi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194" y="3416775"/>
            <a:ext cx="363911" cy="44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relateerde afbeeldi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550" y="3023647"/>
            <a:ext cx="362887" cy="39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8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856272" y="1546905"/>
            <a:ext cx="7460144" cy="4516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 inschrijven afname</a:t>
            </a:r>
            <a:endParaRPr lang="en-US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00808"/>
            <a:ext cx="1278731" cy="924083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kstvak 2"/>
          <p:cNvSpPr txBox="1"/>
          <p:nvPr/>
        </p:nvSpPr>
        <p:spPr>
          <a:xfrm>
            <a:off x="4427984" y="1924934"/>
            <a:ext cx="381642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Advies om gewenste afname-hoeveelheid van EC-BR te bepalen:</a:t>
            </a:r>
          </a:p>
          <a:p>
            <a:endParaRPr lang="nl-NL" sz="1000" dirty="0" smtClean="0"/>
          </a:p>
          <a:p>
            <a:r>
              <a:rPr lang="nl-NL" sz="1400" dirty="0" smtClean="0"/>
              <a:t>Basis: 3.050 kWh (verbruik 2018)</a:t>
            </a:r>
          </a:p>
          <a:p>
            <a:r>
              <a:rPr lang="nl-NL" sz="1400" dirty="0" smtClean="0"/>
              <a:t>Bij: 400 kWh Elektr. koken (miv 2019)</a:t>
            </a:r>
          </a:p>
          <a:p>
            <a:r>
              <a:rPr lang="nl-NL" sz="1400" dirty="0" smtClean="0"/>
              <a:t>Af: 1.200 kWh LED lampen (miv 2020)</a:t>
            </a:r>
          </a:p>
          <a:p>
            <a:r>
              <a:rPr lang="nl-NL" sz="1400" dirty="0" smtClean="0"/>
              <a:t>Saldo: 2.250 kWh (verwacht verbruik miv 2020)</a:t>
            </a:r>
          </a:p>
          <a:p>
            <a:endParaRPr lang="nl-NL" sz="1400" dirty="0" smtClean="0"/>
          </a:p>
          <a:p>
            <a:r>
              <a:rPr lang="nl-NL" sz="1400" dirty="0" smtClean="0"/>
              <a:t>Aftrek om zeker te weten dat je ook in jaren met veel </a:t>
            </a:r>
            <a:r>
              <a:rPr lang="nl-NL" sz="1400" dirty="0" err="1" smtClean="0"/>
              <a:t>zon-uren</a:t>
            </a:r>
            <a:r>
              <a:rPr lang="nl-NL" sz="1400" dirty="0" smtClean="0"/>
              <a:t> over je hele afname EB terugkrijgt*:</a:t>
            </a:r>
          </a:p>
          <a:p>
            <a:r>
              <a:rPr lang="nl-NL" sz="1400" dirty="0" smtClean="0"/>
              <a:t>Af: 2250 / 1,25 * 0,25  = </a:t>
            </a:r>
            <a:r>
              <a:rPr lang="nl-NL" sz="1400" smtClean="0"/>
              <a:t>450 </a:t>
            </a:r>
            <a:r>
              <a:rPr lang="nl-NL" sz="1400" smtClean="0"/>
              <a:t>kWh</a:t>
            </a:r>
          </a:p>
          <a:p>
            <a:endParaRPr lang="nl-NL" sz="1000" dirty="0" smtClean="0"/>
          </a:p>
          <a:p>
            <a:r>
              <a:rPr lang="nl-NL" sz="1600" dirty="0" smtClean="0"/>
              <a:t>Totaal inschrijven:  </a:t>
            </a:r>
            <a:r>
              <a:rPr lang="nl-NL" sz="1600" b="1" dirty="0" smtClean="0"/>
              <a:t>1.800 kWh per jaar (=80% van 2.250)</a:t>
            </a:r>
          </a:p>
          <a:p>
            <a:endParaRPr lang="nl-NL" sz="1600" b="1" dirty="0" smtClean="0"/>
          </a:p>
          <a:p>
            <a:endParaRPr lang="nl-NL" sz="1600" b="1" dirty="0" smtClean="0"/>
          </a:p>
          <a:p>
            <a:r>
              <a:rPr lang="nl-NL" sz="1000" dirty="0" smtClean="0"/>
              <a:t>*je </a:t>
            </a:r>
            <a:r>
              <a:rPr lang="nl-NL" sz="1000" dirty="0"/>
              <a:t>krijgt de werkelijk geproduceerde hoeveelheid </a:t>
            </a:r>
            <a:r>
              <a:rPr lang="nl-NL" sz="1000" dirty="0" smtClean="0"/>
              <a:t>geleverd. Dit kan in een goed zon jaar 25% hoger liggen (factor 1,25)</a:t>
            </a:r>
            <a:endParaRPr lang="nl-NL" sz="1000" dirty="0"/>
          </a:p>
        </p:txBody>
      </p:sp>
      <p:sp>
        <p:nvSpPr>
          <p:cNvPr id="13" name="Tekstvak 12"/>
          <p:cNvSpPr txBox="1"/>
          <p:nvPr/>
        </p:nvSpPr>
        <p:spPr>
          <a:xfrm>
            <a:off x="1043608" y="5229200"/>
            <a:ext cx="3116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Jaarlijks verbruik 3.050 kWh</a:t>
            </a:r>
            <a:endParaRPr lang="en-US" dirty="0"/>
          </a:p>
        </p:txBody>
      </p:sp>
      <p:pic>
        <p:nvPicPr>
          <p:cNvPr id="2050" name="Picture 2" descr="Afbeeldingsresultaat voor woonhui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82" y="2725254"/>
            <a:ext cx="3096344" cy="247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24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856272" y="1546905"/>
            <a:ext cx="7460144" cy="4516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 besparing</a:t>
            </a:r>
            <a:endParaRPr lang="en-US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00808"/>
            <a:ext cx="1278731" cy="924083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3-4-2019</a:t>
            </a: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28AC-6048-468F-B0C7-3264387BDC5A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kstvak 2"/>
          <p:cNvSpPr txBox="1"/>
          <p:nvPr/>
        </p:nvSpPr>
        <p:spPr>
          <a:xfrm>
            <a:off x="4451143" y="2996952"/>
            <a:ext cx="367240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Bedrag teruggave EB:</a:t>
            </a:r>
          </a:p>
          <a:p>
            <a:r>
              <a:rPr lang="nl-NL" sz="1600" dirty="0" smtClean="0"/>
              <a:t>€ 0,119* x 2.000 kWh = € 238,-</a:t>
            </a:r>
          </a:p>
          <a:p>
            <a:endParaRPr lang="nl-NL" sz="1600" dirty="0" smtClean="0"/>
          </a:p>
          <a:p>
            <a:r>
              <a:rPr lang="nl-NL" sz="1600" dirty="0" smtClean="0"/>
              <a:t>Afdracht aan EC-BR </a:t>
            </a:r>
            <a:r>
              <a:rPr lang="nl-NL" sz="1600" dirty="0" err="1" smtClean="0"/>
              <a:t>tbv</a:t>
            </a:r>
            <a:r>
              <a:rPr lang="nl-NL" sz="1600" dirty="0" smtClean="0"/>
              <a:t> financieringslasten </a:t>
            </a:r>
            <a:r>
              <a:rPr lang="nl-NL" sz="1600" dirty="0" err="1" smtClean="0"/>
              <a:t>etc</a:t>
            </a:r>
            <a:r>
              <a:rPr lang="nl-NL" sz="1600" dirty="0" smtClean="0"/>
              <a:t>: </a:t>
            </a:r>
          </a:p>
          <a:p>
            <a:r>
              <a:rPr lang="nl-NL" sz="1600" dirty="0" smtClean="0"/>
              <a:t>€ 0,079* x 2.000 kWh = € 158,-</a:t>
            </a:r>
          </a:p>
          <a:p>
            <a:endParaRPr lang="nl-NL" sz="1600" dirty="0"/>
          </a:p>
          <a:p>
            <a:r>
              <a:rPr lang="nl-NL" sz="1600" dirty="0" smtClean="0"/>
              <a:t>Besparing: € € 80,- per jaar</a:t>
            </a:r>
          </a:p>
          <a:p>
            <a:endParaRPr lang="nl-NL" sz="1000" dirty="0" smtClean="0"/>
          </a:p>
          <a:p>
            <a:endParaRPr lang="nl-NL" sz="1000" dirty="0"/>
          </a:p>
          <a:p>
            <a:r>
              <a:rPr lang="nl-NL" sz="1200" dirty="0" smtClean="0"/>
              <a:t>* Getallen 2019</a:t>
            </a:r>
          </a:p>
          <a:p>
            <a:r>
              <a:rPr lang="nl-NL" sz="1200" dirty="0" smtClean="0"/>
              <a:t>Mogelijk nodig om over te stappen op een andere energieleverancier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043608" y="5229200"/>
            <a:ext cx="3116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Jaarlijks verbruik 3.050 kWh</a:t>
            </a:r>
            <a:endParaRPr lang="en-US" dirty="0"/>
          </a:p>
        </p:txBody>
      </p:sp>
      <p:pic>
        <p:nvPicPr>
          <p:cNvPr id="2050" name="Picture 2" descr="Afbeeldingsresultaat voor woonhui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82" y="2725254"/>
            <a:ext cx="3096344" cy="247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4451143" y="1772816"/>
            <a:ext cx="3515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Toerekening van EC-BR gebaseerd op </a:t>
            </a:r>
          </a:p>
          <a:p>
            <a:r>
              <a:rPr lang="nl-NL" sz="1600" b="1" dirty="0" smtClean="0"/>
              <a:t>1.800 kWh. Dit fluctueert jaarlijks.</a:t>
            </a:r>
          </a:p>
          <a:p>
            <a:endParaRPr lang="nl-NL" sz="1600" b="1" dirty="0"/>
          </a:p>
          <a:p>
            <a:r>
              <a:rPr lang="nl-NL" sz="1600" b="1" dirty="0" smtClean="0"/>
              <a:t>Voorbeeld goed zon jaar 2.000 kWh:</a:t>
            </a:r>
          </a:p>
        </p:txBody>
      </p:sp>
    </p:spTree>
    <p:extLst>
      <p:ext uri="{BB962C8B-B14F-4D97-AF65-F5344CB8AC3E}">
        <p14:creationId xmlns:p14="http://schemas.microsoft.com/office/powerpoint/2010/main" val="334598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375</Words>
  <Application>Microsoft Office PowerPoint</Application>
  <PresentationFormat>Diavoorstelling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PowerPoint-presentatie</vt:lpstr>
      <vt:lpstr>Voorbeeld productie van elektriciteit</vt:lpstr>
      <vt:lpstr>Voorbeeld toerekening aan leden</vt:lpstr>
      <vt:lpstr>Voorbeeld inschrijven afname</vt:lpstr>
      <vt:lpstr>Voorbeeld besparing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Schonebaum</dc:creator>
  <cp:lastModifiedBy>Schonebaum</cp:lastModifiedBy>
  <cp:revision>48</cp:revision>
  <dcterms:created xsi:type="dcterms:W3CDTF">2018-11-02T07:40:36Z</dcterms:created>
  <dcterms:modified xsi:type="dcterms:W3CDTF">2019-04-03T13:22:46Z</dcterms:modified>
</cp:coreProperties>
</file>